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28"/>
  </p:notesMasterIdLst>
  <p:sldIdLst>
    <p:sldId id="257" r:id="rId2"/>
    <p:sldId id="258" r:id="rId3"/>
    <p:sldId id="274" r:id="rId4"/>
    <p:sldId id="261" r:id="rId5"/>
    <p:sldId id="262" r:id="rId6"/>
    <p:sldId id="263" r:id="rId7"/>
    <p:sldId id="265" r:id="rId8"/>
    <p:sldId id="271" r:id="rId9"/>
    <p:sldId id="266" r:id="rId10"/>
    <p:sldId id="267" r:id="rId11"/>
    <p:sldId id="268" r:id="rId12"/>
    <p:sldId id="269" r:id="rId13"/>
    <p:sldId id="272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5A3B8-532D-4BC2-934E-5C92F1F97FC2}" type="datetimeFigureOut">
              <a:rPr lang="pt-BR" smtClean="0"/>
              <a:t>25/04/2012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4993A-C6C3-4DEA-BCD6-78678E0AFB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717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2629A-510D-48DC-954E-8C41385CADC6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10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11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13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812E5-0516-45F0-9AC0-F3F7C66D13A9}" type="slidenum">
              <a:rPr lang="pt-BR" smtClean="0">
                <a:solidFill>
                  <a:prstClr val="black"/>
                </a:solidFill>
              </a:rPr>
              <a:pPr/>
              <a:t>14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812E5-0516-45F0-9AC0-F3F7C66D13A9}" type="slidenum">
              <a:rPr lang="pt-BR" smtClean="0">
                <a:solidFill>
                  <a:prstClr val="black"/>
                </a:solidFill>
              </a:rPr>
              <a:pPr/>
              <a:t>15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812E5-0516-45F0-9AC0-F3F7C66D13A9}" type="slidenum">
              <a:rPr lang="pt-BR" smtClean="0">
                <a:solidFill>
                  <a:prstClr val="black"/>
                </a:solidFill>
              </a:rPr>
              <a:pPr/>
              <a:t>16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812E5-0516-45F0-9AC0-F3F7C66D13A9}" type="slidenum">
              <a:rPr lang="pt-BR" smtClean="0">
                <a:solidFill>
                  <a:prstClr val="black"/>
                </a:solidFill>
              </a:rPr>
              <a:pPr/>
              <a:t>17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812E5-0516-45F0-9AC0-F3F7C66D13A9}" type="slidenum">
              <a:rPr lang="pt-BR" smtClean="0">
                <a:solidFill>
                  <a:prstClr val="black"/>
                </a:solidFill>
              </a:rPr>
              <a:pPr/>
              <a:t>18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2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812E5-0516-45F0-9AC0-F3F7C66D13A9}" type="slidenum">
              <a:rPr lang="pt-BR" smtClean="0">
                <a:solidFill>
                  <a:prstClr val="black"/>
                </a:solidFill>
              </a:rPr>
              <a:pPr/>
              <a:t>3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4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5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7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8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4298A-2164-441A-8BE4-BA4C893394CC}" type="slidenum">
              <a:rPr lang="pt-BR" smtClean="0">
                <a:solidFill>
                  <a:prstClr val="black"/>
                </a:solidFill>
              </a:rPr>
              <a:pPr/>
              <a:t>9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B8614D0-4E52-4802-8D8E-2D7EBF9E155F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6380358-1740-45B8-9232-1C34FEC4C029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B8614D0-4E52-4802-8D8E-2D7EBF9E155F}" type="datetimeFigureOut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6380358-1740-45B8-9232-1C34FEC4C029}" type="slidenum">
              <a:rPr lang="pt-BR" smtClean="0">
                <a:solidFill>
                  <a:prstClr val="white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B8614D0-4E52-4802-8D8E-2D7EBF9E155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25/04/2012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6380358-1740-45B8-9232-1C34FEC4C029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57532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/>
            </a:r>
            <a:br>
              <a:rPr lang="pt-BR" dirty="0"/>
            </a:br>
            <a:r>
              <a:rPr lang="pt-BR" b="1" dirty="0"/>
              <a:t> 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sz="4400" dirty="0" smtClean="0"/>
              <a:t>Teoria da História I</a:t>
            </a:r>
            <a:r>
              <a:rPr lang="pt-BR" sz="4400" dirty="0"/>
              <a:t> </a:t>
            </a:r>
            <a:br>
              <a:rPr lang="pt-BR" sz="4400" dirty="0"/>
            </a:b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28860" y="3786190"/>
            <a:ext cx="6395100" cy="2143140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/>
              <a:t>Karina Anhezini</a:t>
            </a:r>
          </a:p>
          <a:p>
            <a:pPr algn="r"/>
            <a:r>
              <a:rPr lang="pt-BR" sz="3600" dirty="0" smtClean="0"/>
              <a:t>kanhezini@gmail.com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396443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Maturidade 1829-1836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Pesquisas em arquivos da Áustria e </a:t>
            </a:r>
            <a:r>
              <a:rPr lang="pt-BR" sz="2800" dirty="0"/>
              <a:t>I</a:t>
            </a:r>
            <a:r>
              <a:rPr lang="pt-BR" sz="2800" dirty="0" smtClean="0"/>
              <a:t>tália – </a:t>
            </a:r>
            <a:r>
              <a:rPr lang="pt-BR" sz="2800" i="1" dirty="0" smtClean="0"/>
              <a:t>História dos papas;</a:t>
            </a:r>
          </a:p>
          <a:p>
            <a:pPr algn="just"/>
            <a:r>
              <a:rPr lang="pt-BR" sz="2800" dirty="0" smtClean="0"/>
              <a:t>Religião, filosofia e política – tríade de seu pensamento histórico.</a:t>
            </a:r>
          </a:p>
          <a:p>
            <a:pPr algn="just"/>
            <a:r>
              <a:rPr lang="pt-BR" sz="2800" dirty="0"/>
              <a:t>Profunda religiosidade – verdades religiosas estão além da empiria</a:t>
            </a:r>
            <a:r>
              <a:rPr lang="pt-BR" sz="2800" dirty="0" smtClean="0"/>
              <a:t>;</a:t>
            </a:r>
          </a:p>
          <a:p>
            <a:pPr algn="just"/>
            <a:r>
              <a:rPr lang="pt-BR" sz="2800" dirty="0" smtClean="0"/>
              <a:t>Se coloca a tarefa de decifrar o enigma do sagrado – aproximação da filosofia;</a:t>
            </a:r>
            <a:endParaRPr lang="pt-BR" sz="2800" dirty="0"/>
          </a:p>
          <a:p>
            <a:pPr algn="just"/>
            <a:endParaRPr lang="pt-BR" sz="2800" dirty="0" smtClean="0"/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54992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Dificuldades de definir as influências filosóficas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pPr algn="just"/>
            <a:r>
              <a:rPr lang="pt-BR" sz="2800" dirty="0" smtClean="0"/>
              <a:t>Proximidade de </a:t>
            </a:r>
            <a:r>
              <a:rPr lang="pt-BR" sz="2800" dirty="0" err="1" smtClean="0"/>
              <a:t>Savigny</a:t>
            </a:r>
            <a:r>
              <a:rPr lang="pt-BR" sz="2800" dirty="0" smtClean="0"/>
              <a:t> – Escola Histórica do Direito;</a:t>
            </a:r>
          </a:p>
          <a:p>
            <a:pPr algn="just"/>
            <a:r>
              <a:rPr lang="pt-BR" sz="2800" dirty="0" smtClean="0"/>
              <a:t>Divergências nas interpretações - Oposição/ influência - Hegel</a:t>
            </a:r>
          </a:p>
          <a:p>
            <a:pPr algn="just"/>
            <a:r>
              <a:rPr lang="pt-BR" sz="2800" dirty="0" smtClean="0"/>
              <a:t>Desenvolve melhor o papel de estudioso, artista, intérprete e não o de protagonista.</a:t>
            </a:r>
          </a:p>
          <a:p>
            <a:pPr algn="just"/>
            <a:r>
              <a:rPr lang="pt-BR" sz="2800" dirty="0"/>
              <a:t>Participações políticas – inabilidade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528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1831 – O conceito da história universal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Manuscrito publicado em 1854;</a:t>
            </a:r>
          </a:p>
          <a:p>
            <a:pPr algn="just"/>
            <a:r>
              <a:rPr lang="pt-BR" dirty="0" smtClean="0"/>
              <a:t>Transição entre Historie e </a:t>
            </a:r>
            <a:r>
              <a:rPr lang="pt-BR" dirty="0" err="1" smtClean="0"/>
              <a:t>Geschichte</a:t>
            </a:r>
            <a:r>
              <a:rPr lang="pt-BR" dirty="0" smtClean="0"/>
              <a:t> – resistência em pensar no coletivo singular;</a:t>
            </a:r>
          </a:p>
          <a:p>
            <a:pPr algn="just"/>
            <a:r>
              <a:rPr lang="pt-BR" dirty="0" smtClean="0"/>
              <a:t>Dimensão artística do trabalho historiográfico;</a:t>
            </a:r>
          </a:p>
          <a:p>
            <a:pPr algn="just"/>
            <a:r>
              <a:rPr lang="pt-BR" dirty="0" smtClean="0"/>
              <a:t>Progresso entendido como desenvolvimento / desprovido de teleologia;</a:t>
            </a:r>
          </a:p>
          <a:p>
            <a:pPr algn="just"/>
            <a:r>
              <a:rPr lang="pt-BR" dirty="0" smtClean="0"/>
              <a:t>Contraposição à influência de Hegel, ao seu imperialismo face à ciência histórica;</a:t>
            </a:r>
          </a:p>
          <a:p>
            <a:pPr algn="just"/>
            <a:r>
              <a:rPr lang="pt-BR" dirty="0" smtClean="0"/>
              <a:t>Crítica vigorosa em profundidade, mas amena no tom;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460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Objetividade em </a:t>
            </a:r>
            <a:r>
              <a:rPr lang="pt-BR" dirty="0" err="1" smtClean="0"/>
              <a:t>Ranke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O historiador deve ser disciplinado e exercer um autocontrole em nome da objetividade;</a:t>
            </a:r>
          </a:p>
          <a:p>
            <a:pPr algn="just"/>
            <a:r>
              <a:rPr lang="pt-BR" sz="2800" dirty="0" smtClean="0"/>
              <a:t>Há um esforço de depuração das paixões;</a:t>
            </a:r>
          </a:p>
          <a:p>
            <a:pPr algn="just"/>
            <a:r>
              <a:rPr lang="pt-BR" sz="2800" dirty="0" smtClean="0"/>
              <a:t>A muitos de seus contemporâneos sua objetividade parecia “moralmente inaceitável”;</a:t>
            </a:r>
          </a:p>
          <a:p>
            <a:pPr algn="just"/>
            <a:r>
              <a:rPr lang="pt-BR" sz="2800" u="sng" dirty="0" smtClean="0"/>
              <a:t>Para nós, impossível.</a:t>
            </a:r>
          </a:p>
          <a:p>
            <a:pPr algn="just"/>
            <a:r>
              <a:rPr lang="pt-BR" sz="2800" dirty="0" smtClean="0"/>
              <a:t>* discussão – </a:t>
            </a:r>
            <a:r>
              <a:rPr lang="pt-BR" sz="2800" dirty="0" err="1" smtClean="0"/>
              <a:t>Ranke</a:t>
            </a:r>
            <a:r>
              <a:rPr lang="pt-BR" sz="2800" dirty="0"/>
              <a:t> </a:t>
            </a:r>
            <a:r>
              <a:rPr lang="pt-BR" sz="2800" dirty="0" smtClean="0"/>
              <a:t>– é possível encontrar no texto as características destacadas</a:t>
            </a:r>
            <a:r>
              <a:rPr lang="pt-BR" sz="2800" dirty="0" smtClean="0"/>
              <a:t>?</a:t>
            </a:r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4483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2ª parte: </a:t>
            </a:r>
            <a:r>
              <a:rPr lang="pt-BR" dirty="0" smtClean="0"/>
              <a:t>Escola </a:t>
            </a:r>
            <a:r>
              <a:rPr lang="pt-BR" dirty="0" smtClean="0"/>
              <a:t>Histórica Alemã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Johann Gustav </a:t>
            </a:r>
            <a:r>
              <a:rPr lang="pt-BR" dirty="0" err="1"/>
              <a:t>D</a:t>
            </a:r>
            <a:r>
              <a:rPr lang="pt-BR" dirty="0" err="1" smtClean="0"/>
              <a:t>roysen</a:t>
            </a:r>
            <a:r>
              <a:rPr lang="pt-BR" dirty="0" smtClean="0"/>
              <a:t> (1808-1884); </a:t>
            </a:r>
          </a:p>
          <a:p>
            <a:pPr algn="just"/>
            <a:r>
              <a:rPr lang="pt-BR" dirty="0" smtClean="0"/>
              <a:t>Georg </a:t>
            </a:r>
            <a:r>
              <a:rPr lang="pt-BR" dirty="0" err="1" smtClean="0"/>
              <a:t>Gottfried</a:t>
            </a:r>
            <a:r>
              <a:rPr lang="pt-BR" dirty="0" smtClean="0"/>
              <a:t>  </a:t>
            </a:r>
            <a:r>
              <a:rPr lang="pt-BR" dirty="0" err="1" smtClean="0"/>
              <a:t>Gervinus</a:t>
            </a:r>
            <a:r>
              <a:rPr lang="pt-BR" dirty="0" smtClean="0"/>
              <a:t> (1805-1871);</a:t>
            </a:r>
          </a:p>
          <a:p>
            <a:pPr algn="just"/>
            <a:r>
              <a:rPr lang="pt-BR" dirty="0" err="1" smtClean="0"/>
              <a:t>Leopold</a:t>
            </a:r>
            <a:r>
              <a:rPr lang="pt-BR" dirty="0" smtClean="0"/>
              <a:t> </a:t>
            </a:r>
            <a:r>
              <a:rPr lang="pt-BR" dirty="0" err="1" smtClean="0"/>
              <a:t>von</a:t>
            </a:r>
            <a:r>
              <a:rPr lang="pt-BR" dirty="0" smtClean="0"/>
              <a:t> </a:t>
            </a:r>
            <a:r>
              <a:rPr lang="pt-BR" dirty="0" err="1" smtClean="0"/>
              <a:t>Ranke</a:t>
            </a:r>
            <a:r>
              <a:rPr lang="pt-BR" dirty="0" smtClean="0"/>
              <a:t> (1795-1886);</a:t>
            </a:r>
          </a:p>
          <a:p>
            <a:pPr algn="just"/>
            <a:r>
              <a:rPr lang="pt-BR" dirty="0" smtClean="0"/>
              <a:t>Theodor </a:t>
            </a:r>
            <a:r>
              <a:rPr lang="pt-BR" dirty="0" err="1" smtClean="0"/>
              <a:t>Mommsen</a:t>
            </a:r>
            <a:r>
              <a:rPr lang="pt-BR" dirty="0" smtClean="0"/>
              <a:t> (1817-1903);</a:t>
            </a:r>
          </a:p>
          <a:p>
            <a:pPr algn="just"/>
            <a:r>
              <a:rPr lang="pt-BR" dirty="0" smtClean="0"/>
              <a:t>Heinrich </a:t>
            </a:r>
            <a:r>
              <a:rPr lang="pt-BR" dirty="0" err="1" smtClean="0"/>
              <a:t>von</a:t>
            </a:r>
            <a:r>
              <a:rPr lang="pt-BR" dirty="0" smtClean="0"/>
              <a:t> </a:t>
            </a:r>
            <a:r>
              <a:rPr lang="pt-BR" dirty="0" err="1" smtClean="0"/>
              <a:t>Treitschke</a:t>
            </a:r>
            <a:r>
              <a:rPr lang="pt-BR" dirty="0" smtClean="0"/>
              <a:t> (1834-1896);</a:t>
            </a:r>
          </a:p>
          <a:p>
            <a:pPr algn="just"/>
            <a:r>
              <a:rPr lang="pt-BR" dirty="0" err="1" smtClean="0"/>
              <a:t>Droysen</a:t>
            </a:r>
            <a:r>
              <a:rPr lang="pt-BR" dirty="0" smtClean="0"/>
              <a:t> estudou na Universidade de Berlim, onde frequentou cursos do Filólogo clássico August </a:t>
            </a:r>
            <a:r>
              <a:rPr lang="pt-BR" dirty="0" err="1" smtClean="0"/>
              <a:t>Böckh</a:t>
            </a:r>
            <a:r>
              <a:rPr lang="pt-BR" dirty="0" smtClean="0"/>
              <a:t> (1785-1867) e do filósofo Hegel (1770-1831);</a:t>
            </a:r>
          </a:p>
          <a:p>
            <a:pPr algn="just"/>
            <a:r>
              <a:rPr lang="pt-BR" dirty="0" smtClean="0"/>
              <a:t>Obra de </a:t>
            </a:r>
            <a:r>
              <a:rPr lang="pt-BR" dirty="0" err="1" smtClean="0"/>
              <a:t>Droysen</a:t>
            </a:r>
            <a:r>
              <a:rPr lang="pt-BR" dirty="0" smtClean="0"/>
              <a:t> abriu novas perspectivas para a definição do método histórico e para a autonomia da história ao lado das demais ciências humanas;</a:t>
            </a:r>
          </a:p>
        </p:txBody>
      </p:sp>
    </p:spTree>
    <p:extLst>
      <p:ext uri="{BB962C8B-B14F-4D97-AF65-F5344CB8AC3E}">
        <p14:creationId xmlns:p14="http://schemas.microsoft.com/office/powerpoint/2010/main" val="417483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Inexistência de um pensamento hegemônico Historicista (Realista e Relativista)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err="1" smtClean="0"/>
              <a:t>Droysen</a:t>
            </a:r>
            <a:r>
              <a:rPr lang="pt-BR" dirty="0" smtClean="0"/>
              <a:t> e </a:t>
            </a:r>
            <a:r>
              <a:rPr lang="pt-BR" dirty="0" err="1" smtClean="0"/>
              <a:t>Ranke</a:t>
            </a:r>
            <a:r>
              <a:rPr lang="pt-BR" dirty="0" smtClean="0"/>
              <a:t> foram contemporâneos na Universidade de Berlim;</a:t>
            </a:r>
          </a:p>
          <a:p>
            <a:pPr algn="just"/>
            <a:r>
              <a:rPr lang="pt-BR" dirty="0" smtClean="0"/>
              <a:t>Críticas de </a:t>
            </a:r>
            <a:r>
              <a:rPr lang="pt-BR" dirty="0" err="1" smtClean="0"/>
              <a:t>Droysen</a:t>
            </a:r>
            <a:r>
              <a:rPr lang="pt-BR" dirty="0" smtClean="0"/>
              <a:t> à objetividade de </a:t>
            </a:r>
            <a:r>
              <a:rPr lang="pt-BR" dirty="0" err="1" smtClean="0"/>
              <a:t>Ranke</a:t>
            </a:r>
            <a:r>
              <a:rPr lang="pt-BR" dirty="0" smtClean="0"/>
              <a:t>;</a:t>
            </a:r>
          </a:p>
          <a:p>
            <a:pPr algn="just"/>
            <a:r>
              <a:rPr lang="pt-BR" dirty="0" err="1" smtClean="0"/>
              <a:t>Droysen</a:t>
            </a:r>
            <a:r>
              <a:rPr lang="pt-BR" dirty="0" smtClean="0"/>
              <a:t> foi “um dos primeiros a recusar a redução da história a uma mera ciência de textos, a mera crítica de fontes, ou ainda como uma narração objetiva de fatos a partir de um conjunto de documentos” (p. 11). </a:t>
            </a:r>
          </a:p>
          <a:p>
            <a:pPr algn="just"/>
            <a:r>
              <a:rPr lang="pt-BR" dirty="0" smtClean="0"/>
              <a:t>Ao criticar a objetividade proposta por </a:t>
            </a:r>
            <a:r>
              <a:rPr lang="pt-BR" dirty="0" err="1" smtClean="0"/>
              <a:t>Ranke</a:t>
            </a:r>
            <a:r>
              <a:rPr lang="pt-BR" dirty="0" smtClean="0"/>
              <a:t>, </a:t>
            </a:r>
            <a:r>
              <a:rPr lang="pt-BR" dirty="0" err="1" smtClean="0"/>
              <a:t>Droysen</a:t>
            </a:r>
            <a:r>
              <a:rPr lang="pt-BR" dirty="0" smtClean="0"/>
              <a:t> impõe já em 1858 questões que ainda são atuais.</a:t>
            </a:r>
          </a:p>
        </p:txBody>
      </p:sp>
    </p:spTree>
    <p:extLst>
      <p:ext uri="{BB962C8B-B14F-4D97-AF65-F5344CB8AC3E}">
        <p14:creationId xmlns:p14="http://schemas.microsoft.com/office/powerpoint/2010/main" val="86322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Esquecimento e divulgação de parte de sua proposta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err="1" smtClean="0"/>
              <a:t>Droysen</a:t>
            </a:r>
            <a:r>
              <a:rPr lang="pt-BR" sz="2800" dirty="0" smtClean="0"/>
              <a:t> foi esquecido, mas muitos de seus procedimentos foram seguidos por </a:t>
            </a:r>
            <a:r>
              <a:rPr lang="pt-BR" sz="2800" dirty="0" err="1" smtClean="0"/>
              <a:t>Langlois</a:t>
            </a:r>
            <a:r>
              <a:rPr lang="pt-BR" sz="2800" dirty="0" smtClean="0"/>
              <a:t> e </a:t>
            </a:r>
            <a:r>
              <a:rPr lang="pt-BR" sz="2800" dirty="0" err="1" smtClean="0"/>
              <a:t>Seignobos</a:t>
            </a:r>
            <a:r>
              <a:rPr lang="pt-BR" sz="2800" dirty="0" smtClean="0"/>
              <a:t>.</a:t>
            </a:r>
          </a:p>
          <a:p>
            <a:pPr algn="just"/>
            <a:r>
              <a:rPr lang="pt-BR" sz="2800" dirty="0" smtClean="0"/>
              <a:t>Os metódicos franceses seguiram </a:t>
            </a:r>
            <a:r>
              <a:rPr lang="pt-BR" sz="2800" dirty="0" err="1" smtClean="0"/>
              <a:t>Droysen</a:t>
            </a:r>
            <a:r>
              <a:rPr lang="pt-BR" sz="2800" dirty="0" smtClean="0"/>
              <a:t> quanto aos procedimentos relacionados às fontes: “crítica segundo a época, o lugar, a origem, o conteúdo e a forma” (p. 10</a:t>
            </a:r>
            <a:r>
              <a:rPr lang="pt-BR" sz="2800" dirty="0" smtClean="0"/>
              <a:t>).</a:t>
            </a:r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39971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1858- Manual de Teoria da História (</a:t>
            </a:r>
            <a:r>
              <a:rPr lang="pt-BR" sz="2700" dirty="0" smtClean="0"/>
              <a:t>anotações das aulas de Metodologia da História)</a:t>
            </a:r>
            <a:endParaRPr lang="pt-BR" sz="27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 smtClean="0"/>
              <a:t>Realizou trabalhos a respeito da Antigüidade grega e da História moderna européia e prussiana;</a:t>
            </a:r>
          </a:p>
          <a:p>
            <a:pPr algn="just"/>
            <a:r>
              <a:rPr lang="pt-BR" dirty="0" smtClean="0"/>
              <a:t>Preocupado em definir uma especificidade para o conhecimento histórico: termo </a:t>
            </a:r>
            <a:r>
              <a:rPr lang="pt-BR" dirty="0" err="1" smtClean="0"/>
              <a:t>Historik</a:t>
            </a:r>
            <a:r>
              <a:rPr lang="pt-BR" dirty="0" smtClean="0"/>
              <a:t> usado por </a:t>
            </a:r>
            <a:r>
              <a:rPr lang="pt-BR" dirty="0" err="1" smtClean="0"/>
              <a:t>Gervinus</a:t>
            </a:r>
            <a:r>
              <a:rPr lang="pt-BR" dirty="0" smtClean="0"/>
              <a:t> em 1837 na acepção Teoria da História e por </a:t>
            </a:r>
            <a:r>
              <a:rPr lang="pt-BR" dirty="0" err="1" smtClean="0"/>
              <a:t>Droysen</a:t>
            </a:r>
            <a:r>
              <a:rPr lang="pt-BR" dirty="0" smtClean="0"/>
              <a:t> em 1858;</a:t>
            </a:r>
          </a:p>
          <a:p>
            <a:pPr algn="just"/>
            <a:r>
              <a:rPr lang="pt-BR" dirty="0" smtClean="0"/>
              <a:t>Se a Historie (na acepção grega) significava o relato de algo acontecido e </a:t>
            </a:r>
            <a:r>
              <a:rPr lang="pt-BR" dirty="0" err="1" smtClean="0"/>
              <a:t>Geschichte</a:t>
            </a:r>
            <a:r>
              <a:rPr lang="pt-BR" dirty="0" smtClean="0"/>
              <a:t> (desde 1750) passou a significar tanto o acontecimento como o relato - era necessária uma ciência específica;</a:t>
            </a:r>
          </a:p>
          <a:p>
            <a:pPr algn="just"/>
            <a:r>
              <a:rPr lang="pt-BR" dirty="0" smtClean="0"/>
              <a:t>Objetivo do manual: delimitar e fundamentar a especificidade do conhecimento histórico; </a:t>
            </a:r>
          </a:p>
        </p:txBody>
      </p:sp>
    </p:spTree>
    <p:extLst>
      <p:ext uri="{BB962C8B-B14F-4D97-AF65-F5344CB8AC3E}">
        <p14:creationId xmlns:p14="http://schemas.microsoft.com/office/powerpoint/2010/main" val="244753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i="1" dirty="0" smtClean="0"/>
              <a:t>esquecimento de </a:t>
            </a:r>
            <a:r>
              <a:rPr lang="pt-BR" i="1" dirty="0" err="1" smtClean="0"/>
              <a:t>Droysen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Muitos o viram como ideólogo da grande Alemanha;</a:t>
            </a:r>
          </a:p>
          <a:p>
            <a:pPr algn="just"/>
            <a:r>
              <a:rPr lang="pt-BR" dirty="0" smtClean="0"/>
              <a:t>No último quartel do século XIX, a história se aproximou dos modelos das ciências naturais, dos modelos apriorísticos de análise como o materialismo histórico e o positivismo;</a:t>
            </a:r>
          </a:p>
          <a:p>
            <a:pPr algn="just"/>
            <a:r>
              <a:rPr lang="pt-BR" dirty="0" smtClean="0"/>
              <a:t>A produção dos Annales ignorou as conquistas teóricas de </a:t>
            </a:r>
            <a:r>
              <a:rPr lang="pt-BR" dirty="0" err="1" smtClean="0"/>
              <a:t>Droysen</a:t>
            </a:r>
            <a:r>
              <a:rPr lang="pt-BR" dirty="0" smtClean="0"/>
              <a:t>;</a:t>
            </a:r>
          </a:p>
          <a:p>
            <a:pPr algn="just"/>
            <a:r>
              <a:rPr lang="pt-BR" dirty="0" smtClean="0"/>
              <a:t>Antes de Marc Bloch, </a:t>
            </a:r>
            <a:r>
              <a:rPr lang="pt-BR" dirty="0" err="1" smtClean="0"/>
              <a:t>Droysen</a:t>
            </a:r>
            <a:r>
              <a:rPr lang="pt-BR" dirty="0" smtClean="0"/>
              <a:t> </a:t>
            </a:r>
            <a:r>
              <a:rPr lang="pt-BR" dirty="0" smtClean="0"/>
              <a:t>já afirmava que “o presente é a verdadeira fonte de sentido da história e não o passado”.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6586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Teoria da História de </a:t>
            </a:r>
            <a:r>
              <a:rPr lang="pt-BR" dirty="0" err="1" smtClean="0"/>
              <a:t>Droysen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 operação historiográfica deve começar com uma pergunta;</a:t>
            </a:r>
          </a:p>
          <a:p>
            <a:pPr algn="just"/>
            <a:r>
              <a:rPr lang="pt-BR" dirty="0" smtClean="0"/>
              <a:t>Com o reconhecimento dos traços do passado no presente, nas lembranças, nos vestígios (antecipa o historicista italiano Benedetto Croce – “Toda história é história contemporânea” - 1917);</a:t>
            </a:r>
          </a:p>
          <a:p>
            <a:pPr algn="just"/>
            <a:r>
              <a:rPr lang="pt-BR" dirty="0" smtClean="0"/>
              <a:t>Compreensão da historicidade: pensar historicamente é pensar </a:t>
            </a:r>
            <a:r>
              <a:rPr lang="pt-BR" dirty="0" err="1" smtClean="0"/>
              <a:t>teleologicamente</a:t>
            </a:r>
            <a:r>
              <a:rPr lang="pt-BR" dirty="0" smtClean="0"/>
              <a:t> – a consciência histórica capta o passado no presente e vislumbra o futuro – traça uma tradição.</a:t>
            </a:r>
          </a:p>
          <a:p>
            <a:pPr algn="just"/>
            <a:r>
              <a:rPr lang="pt-BR" dirty="0" smtClean="0"/>
              <a:t>O olhar do presente nunca é estático, sempre está em constante avaliação e reflexão;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126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 smtClean="0"/>
              <a:t>Historicismo </a:t>
            </a:r>
            <a:r>
              <a:rPr lang="pt-BR" b="1" dirty="0"/>
              <a:t>(s): a história como disciplina </a:t>
            </a:r>
            <a:r>
              <a:rPr lang="pt-BR" b="1" dirty="0" smtClean="0"/>
              <a:t>– </a:t>
            </a:r>
            <a:r>
              <a:rPr lang="pt-BR" b="1" dirty="0" err="1" smtClean="0"/>
              <a:t>Ranke</a:t>
            </a:r>
            <a:r>
              <a:rPr lang="pt-BR" b="1" dirty="0" smtClean="0"/>
              <a:t> e </a:t>
            </a:r>
            <a:r>
              <a:rPr lang="pt-BR" b="1" dirty="0" err="1" smtClean="0"/>
              <a:t>Droysen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MATA, Sérgio da. </a:t>
            </a:r>
            <a:r>
              <a:rPr lang="pt-BR" dirty="0" err="1" smtClean="0"/>
              <a:t>Leopold</a:t>
            </a:r>
            <a:r>
              <a:rPr lang="pt-BR" dirty="0" smtClean="0"/>
              <a:t> von </a:t>
            </a:r>
            <a:r>
              <a:rPr lang="pt-BR" dirty="0" err="1" smtClean="0"/>
              <a:t>Ranke</a:t>
            </a:r>
            <a:r>
              <a:rPr lang="pt-BR" dirty="0" smtClean="0"/>
              <a:t> (1795-1886) In: MARTINS, Estevão de Rezende (org.). </a:t>
            </a:r>
            <a:r>
              <a:rPr lang="pt-BR" i="1" dirty="0" smtClean="0"/>
              <a:t>História Pensada</a:t>
            </a:r>
            <a:r>
              <a:rPr lang="pt-BR" dirty="0" smtClean="0"/>
              <a:t>: teoria e método na historiografia </a:t>
            </a:r>
            <a:r>
              <a:rPr lang="pt-BR" dirty="0" err="1" smtClean="0"/>
              <a:t>européia</a:t>
            </a:r>
            <a:r>
              <a:rPr lang="pt-BR" dirty="0" smtClean="0"/>
              <a:t> do século XIX. São Paulo: Contexto, 2010, p. 187-215.</a:t>
            </a:r>
          </a:p>
          <a:p>
            <a:pPr algn="just"/>
            <a:r>
              <a:rPr lang="pt-BR" dirty="0" smtClean="0"/>
              <a:t>Obra – interessada em reunir textos dos protagonistas da virada científica da História.</a:t>
            </a:r>
          </a:p>
          <a:p>
            <a:pPr algn="just"/>
            <a:r>
              <a:rPr lang="pt-BR" dirty="0" smtClean="0"/>
              <a:t>Sérgio da Mata – professor de Teoria e Historiografia da UFOP.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933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Conectar as lembranças e a tradição – entendimento da continuidade histórica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“o homem reconhece no presente uma eternidade que é divina, embora o presente mesmo não seja eterno, pois os vestígios do passado precisam ser reconhecidos para que ele possa tornar-se consciente da tradição que o antecede, a fim de não a repetir infinitamente” (p. 24).</a:t>
            </a:r>
          </a:p>
          <a:p>
            <a:pPr algn="just"/>
            <a:r>
              <a:rPr lang="pt-BR" dirty="0"/>
              <a:t>e</a:t>
            </a:r>
            <a:r>
              <a:rPr lang="pt-BR" dirty="0" smtClean="0"/>
              <a:t>laborar os sentidos do passado – “o conhecimento sensível nunca alcança plenamente a realidade e a partir de particularidades ele se aproxima da totalidade, mas não como uma soma ou uma ampliação estatística de casos” (p. 25).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458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Historicismo em Construção durante o século XIX: entre o realismo e o relativismo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historicistas tenderão a enxergar “a subjetividade não como um problema, mas sim como uma inestimável riqueza, ou mesmo como aquilo que precisamente permite à História constituir-se em um conhecimento de novo tipo, dotado de uma especificidade própria” (BARROS, 2011, v. II, p. 68).</a:t>
            </a:r>
          </a:p>
          <a:p>
            <a:pPr algn="just"/>
            <a:r>
              <a:rPr lang="pt-BR" dirty="0" smtClean="0"/>
              <a:t>Entre o Realismo e o Relativismo: distâncias entre </a:t>
            </a:r>
            <a:r>
              <a:rPr lang="pt-BR" dirty="0" err="1" smtClean="0"/>
              <a:t>Ranke</a:t>
            </a:r>
            <a:r>
              <a:rPr lang="pt-BR" dirty="0" smtClean="0"/>
              <a:t>/</a:t>
            </a:r>
            <a:r>
              <a:rPr lang="pt-BR" dirty="0" err="1" smtClean="0"/>
              <a:t>Droysen</a:t>
            </a:r>
            <a:r>
              <a:rPr lang="pt-BR" dirty="0" smtClean="0"/>
              <a:t> e </a:t>
            </a:r>
            <a:r>
              <a:rPr lang="pt-BR" dirty="0" err="1" smtClean="0"/>
              <a:t>Dilthey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22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Contra o Universalismo: os particularismos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 universalismo positivista herdado do Iluminismo  - “o homem universal”;</a:t>
            </a:r>
          </a:p>
          <a:p>
            <a:pPr algn="just"/>
            <a:r>
              <a:rPr lang="pt-BR" dirty="0" smtClean="0"/>
              <a:t>Para os historicistas “o indivíduo concreto”, particular, histórico e sujeito à finitude.</a:t>
            </a:r>
          </a:p>
          <a:p>
            <a:pPr algn="just"/>
            <a:r>
              <a:rPr lang="pt-BR" dirty="0" smtClean="0"/>
              <a:t>Assim, o historicismo já nasce relativista – o objeto historiográfico é relativo – variadas fontes porque variadas sociedades examinadas;</a:t>
            </a:r>
          </a:p>
          <a:p>
            <a:pPr algn="just"/>
            <a:r>
              <a:rPr lang="pt-BR" dirty="0" smtClean="0"/>
              <a:t>Busca da especificidade de cada povo;</a:t>
            </a:r>
          </a:p>
          <a:p>
            <a:pPr algn="just"/>
            <a:r>
              <a:rPr lang="pt-BR" dirty="0" smtClean="0"/>
              <a:t>Contribuição de teólogos e filólogos alemães que se debruçavam sob os problemas relacionados à interpretação de textos e à inevitável articulação desses textos a contextos específicos e a pontos de vista autorais.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03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Dois níveis de subjetividade: relatividade do objeto e do sujeito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err="1" smtClean="0"/>
              <a:t>Ranke</a:t>
            </a:r>
            <a:r>
              <a:rPr lang="pt-BR" dirty="0" smtClean="0"/>
              <a:t> e </a:t>
            </a:r>
            <a:r>
              <a:rPr lang="pt-BR" dirty="0" err="1" smtClean="0"/>
              <a:t>Niebuhr</a:t>
            </a:r>
            <a:r>
              <a:rPr lang="pt-BR" dirty="0" smtClean="0"/>
              <a:t> (início do século XIX)– “historicismo realista” – prontos a reconhecer a subjetividade do humano no que concerne às fontes e às sociedade a serem examinadas pelos historiadores- há uma relatividade do objeto;</a:t>
            </a:r>
          </a:p>
          <a:p>
            <a:pPr algn="just"/>
            <a:r>
              <a:rPr lang="pt-BR" dirty="0" err="1" smtClean="0"/>
              <a:t>Droysen</a:t>
            </a:r>
            <a:r>
              <a:rPr lang="pt-BR" dirty="0" smtClean="0"/>
              <a:t> e </a:t>
            </a:r>
            <a:r>
              <a:rPr lang="pt-BR" dirty="0" err="1" smtClean="0"/>
              <a:t>Dilthey</a:t>
            </a:r>
            <a:r>
              <a:rPr lang="pt-BR" dirty="0" smtClean="0"/>
              <a:t> (segunda metade do século XIX) – “historicismo relativista” – além da subjetividade das fontes e das sociedades, a subjetividade do historiador e a impossibilidade de neutralidade por parte do sujeito do conhecimento- relatividade do sujeito.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68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Consciência Radical da </a:t>
            </a:r>
            <a:r>
              <a:rPr lang="pt-BR" b="1" u="sng" dirty="0" smtClean="0"/>
              <a:t>Historicidade</a:t>
            </a:r>
            <a:r>
              <a:rPr lang="pt-BR" dirty="0" smtClean="0"/>
              <a:t> de todas as coisas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 historicismo foi apurando a percepção de que o historiador não pode se destacar da sociedade como pressupunha o modelo das ciências naturais preconizado pelo Positivismo;</a:t>
            </a:r>
          </a:p>
          <a:p>
            <a:pPr algn="just"/>
            <a:r>
              <a:rPr lang="pt-BR" dirty="0" smtClean="0"/>
              <a:t>O historiador fala de um lugar e a partir de um ponto de vista – não pode almejar nem a neutralidade, nem a objetividade absolutas e menos ainda falar de uma verdade em termos absolutos.</a:t>
            </a:r>
          </a:p>
          <a:p>
            <a:pPr algn="just"/>
            <a:r>
              <a:rPr lang="pt-BR" dirty="0" smtClean="0"/>
              <a:t>Naquele Homem Universal, imutável dos Iluministas e positivistas – os historicistas passam a perceber a diferença, o movimento – A HISTORICIDADE.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80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Resumindo o Historicismo em Construção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1) o reconhecimento da “Relatividade do objeto histórico”- inexistem leis de caráter geral que sejam válidas para todas as sociedades ou indivíduos – historicidade do objeto;</a:t>
            </a:r>
          </a:p>
          <a:p>
            <a:pPr algn="just"/>
            <a:r>
              <a:rPr lang="pt-BR" dirty="0" smtClean="0"/>
              <a:t>2) “Especificidade Metodológica”- a História, bem como as demais ciências humanas, deveria requerer uma postura metodológica específica, radicalmente distinta do padrão metodológico das Ciências Naturais; </a:t>
            </a:r>
          </a:p>
          <a:p>
            <a:pPr algn="just"/>
            <a:r>
              <a:rPr lang="pt-BR" dirty="0" smtClean="0"/>
              <a:t>3) o reconhecimento da “subjetividade do historiador” – impossibilidade da neutralidade;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09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Tradição historicista “relativista”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err="1" smtClean="0"/>
              <a:t>Droysen</a:t>
            </a:r>
            <a:r>
              <a:rPr lang="pt-BR" dirty="0" smtClean="0"/>
              <a:t> e Wilhelm </a:t>
            </a:r>
            <a:r>
              <a:rPr lang="pt-BR" dirty="0" err="1" smtClean="0"/>
              <a:t>Dilthey</a:t>
            </a:r>
            <a:r>
              <a:rPr lang="pt-BR" dirty="0" smtClean="0"/>
              <a:t> (1833-1911);</a:t>
            </a:r>
          </a:p>
          <a:p>
            <a:r>
              <a:rPr lang="pt-BR" dirty="0" smtClean="0"/>
              <a:t>Hans-Georg </a:t>
            </a:r>
            <a:r>
              <a:rPr lang="pt-BR" dirty="0" err="1" smtClean="0"/>
              <a:t>Gadamer</a:t>
            </a:r>
            <a:r>
              <a:rPr lang="pt-BR" dirty="0" smtClean="0"/>
              <a:t> (1900-2002);</a:t>
            </a:r>
          </a:p>
          <a:p>
            <a:r>
              <a:rPr lang="pt-BR" dirty="0" smtClean="0"/>
              <a:t>Paul </a:t>
            </a:r>
            <a:r>
              <a:rPr lang="pt-BR" dirty="0" err="1" smtClean="0"/>
              <a:t>Ricoeur</a:t>
            </a:r>
            <a:r>
              <a:rPr lang="pt-BR" dirty="0" smtClean="0"/>
              <a:t> (1913-2005);</a:t>
            </a:r>
          </a:p>
          <a:p>
            <a:r>
              <a:rPr lang="pt-BR" dirty="0" err="1" smtClean="0"/>
              <a:t>Reinhart</a:t>
            </a:r>
            <a:r>
              <a:rPr lang="pt-BR" dirty="0" smtClean="0"/>
              <a:t> </a:t>
            </a:r>
            <a:r>
              <a:rPr lang="pt-BR" dirty="0" err="1" smtClean="0"/>
              <a:t>Koselleck</a:t>
            </a:r>
            <a:r>
              <a:rPr lang="pt-BR" dirty="0" smtClean="0"/>
              <a:t> (1923-2006);</a:t>
            </a:r>
          </a:p>
          <a:p>
            <a:r>
              <a:rPr lang="pt-BR" dirty="0" err="1" smtClean="0"/>
              <a:t>Jörn</a:t>
            </a:r>
            <a:r>
              <a:rPr lang="pt-BR" dirty="0" smtClean="0"/>
              <a:t> </a:t>
            </a:r>
            <a:r>
              <a:rPr lang="pt-BR" dirty="0" err="1" smtClean="0"/>
              <a:t>Rüsen</a:t>
            </a:r>
            <a:r>
              <a:rPr lang="pt-BR" dirty="0" smtClean="0"/>
              <a:t> (1938);</a:t>
            </a:r>
          </a:p>
          <a:p>
            <a:pPr algn="just"/>
            <a:r>
              <a:rPr lang="pt-BR" dirty="0" err="1" smtClean="0"/>
              <a:t>Droysen</a:t>
            </a:r>
            <a:r>
              <a:rPr lang="pt-BR" dirty="0" smtClean="0"/>
              <a:t> inaugura essa tradição afirmando que “no mundo ético [isto é, no mundo histórico], nada existe que não tenha sido mediado”.</a:t>
            </a:r>
          </a:p>
          <a:p>
            <a:pPr algn="just"/>
            <a:r>
              <a:rPr lang="pt-BR" dirty="0" smtClean="0"/>
              <a:t>Essa mediação passa a ser um foco tão, ou mais importante na análise historiográfica,  que a própria informação que possa ser extraída de um documento.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090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Historicismo (s): a história como disciplina – </a:t>
            </a:r>
            <a:r>
              <a:rPr lang="pt-BR" b="1" dirty="0" err="1"/>
              <a:t>Ranke</a:t>
            </a:r>
            <a:r>
              <a:rPr lang="pt-BR" b="1" dirty="0"/>
              <a:t> e </a:t>
            </a:r>
            <a:r>
              <a:rPr lang="pt-BR" b="1" dirty="0" err="1"/>
              <a:t>Droysen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2564904"/>
            <a:ext cx="8229600" cy="3625857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DROYSEN, Johann </a:t>
            </a:r>
            <a:r>
              <a:rPr lang="pt-BR" dirty="0" err="1" smtClean="0"/>
              <a:t>Gustav</a:t>
            </a:r>
            <a:r>
              <a:rPr lang="pt-BR" dirty="0" smtClean="0"/>
              <a:t>. </a:t>
            </a:r>
            <a:r>
              <a:rPr lang="pt-BR" i="1" dirty="0" smtClean="0"/>
              <a:t>Manual de teoria da história</a:t>
            </a:r>
            <a:r>
              <a:rPr lang="pt-BR" dirty="0" smtClean="0"/>
              <a:t>. Apresentação e notas Júlio Bentivoglio. Petrópolis, RJ: Vozes, 2009, p. 7-34.</a:t>
            </a:r>
          </a:p>
          <a:p>
            <a:pPr algn="just"/>
            <a:r>
              <a:rPr lang="pt-BR" dirty="0" smtClean="0"/>
              <a:t>Autor da apresentação – Júlio Bentivoglio – Professor de Teoria da História da UFES.</a:t>
            </a:r>
          </a:p>
          <a:p>
            <a:pPr algn="just"/>
            <a:r>
              <a:rPr lang="pt-BR" dirty="0" smtClean="0"/>
              <a:t>Autor também de: GERVINUS, Georg </a:t>
            </a:r>
            <a:r>
              <a:rPr lang="pt-BR" dirty="0" err="1" smtClean="0"/>
              <a:t>Gottfried</a:t>
            </a:r>
            <a:r>
              <a:rPr lang="pt-BR" dirty="0" smtClean="0"/>
              <a:t>. </a:t>
            </a:r>
            <a:r>
              <a:rPr lang="pt-BR" i="1" dirty="0" smtClean="0"/>
              <a:t>Fundamentos de Teoria da </a:t>
            </a:r>
            <a:r>
              <a:rPr lang="pt-BR" i="1" dirty="0"/>
              <a:t>História</a:t>
            </a:r>
            <a:r>
              <a:rPr lang="pt-BR" dirty="0"/>
              <a:t>. Apresentação e notas Júlio Bentivoglio. Petrópolis, RJ: Vozes, </a:t>
            </a:r>
            <a:r>
              <a:rPr lang="pt-BR" dirty="0" smtClean="0"/>
              <a:t>2010.</a:t>
            </a:r>
          </a:p>
          <a:p>
            <a:pPr>
              <a:buNone/>
            </a:pPr>
            <a:r>
              <a:rPr lang="pt-BR" dirty="0" smtClean="0"/>
              <a:t> Texto de 1837.</a:t>
            </a:r>
          </a:p>
          <a:p>
            <a:pP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541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Algumas definições...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err="1" smtClean="0"/>
              <a:t>Historicismo</a:t>
            </a:r>
            <a:r>
              <a:rPr lang="pt-BR" dirty="0" smtClean="0"/>
              <a:t> é a forma científica do conhecimento histórico surgido na primeira metade do século XIX.</a:t>
            </a:r>
          </a:p>
          <a:p>
            <a:pPr algn="just"/>
            <a:r>
              <a:rPr lang="pt-BR" dirty="0" smtClean="0"/>
              <a:t>A) criou um campo autônomo para a ciência histórica;</a:t>
            </a:r>
          </a:p>
          <a:p>
            <a:pPr algn="just"/>
            <a:r>
              <a:rPr lang="pt-BR" dirty="0" smtClean="0"/>
              <a:t>B) representou um rompimento com a metafísica.</a:t>
            </a:r>
          </a:p>
          <a:p>
            <a:pPr marL="0" indent="0" algn="just">
              <a:buNone/>
            </a:pPr>
            <a:endParaRPr lang="pt-BR" dirty="0" smtClean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72926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“Em suma: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 </a:t>
            </a:r>
            <a:r>
              <a:rPr lang="pt-BR" dirty="0" err="1" smtClean="0"/>
              <a:t>historicismo</a:t>
            </a:r>
            <a:r>
              <a:rPr lang="pt-BR" dirty="0" smtClean="0"/>
              <a:t> procurou elaborar as categorias mestras da ciência histórica, com as quais se entende o passado humano como história, as regras metódicas, com as quais a investiga, e a pretensão pedagógica, com a qual deveriam ser concretizadas” (</a:t>
            </a:r>
            <a:r>
              <a:rPr lang="pt-BR" sz="2400" dirty="0" smtClean="0"/>
              <a:t>MARTINS, Estevão de Rezende. </a:t>
            </a:r>
            <a:r>
              <a:rPr lang="pt-BR" sz="2400" dirty="0" err="1" smtClean="0"/>
              <a:t>Historicismo</a:t>
            </a:r>
            <a:r>
              <a:rPr lang="pt-BR" sz="2400" dirty="0" smtClean="0"/>
              <a:t>: o útil e o desagradável. In: ARAUJO, </a:t>
            </a:r>
            <a:r>
              <a:rPr lang="pt-BR" sz="2400" dirty="0" err="1" smtClean="0"/>
              <a:t>Valdei</a:t>
            </a:r>
            <a:r>
              <a:rPr lang="pt-BR" sz="2400" dirty="0" smtClean="0"/>
              <a:t> Lopes de, MOLLO, Helena Miranda, VARELLA, Flávia Florentino, MATA, Sérgio Ricardo da (</a:t>
            </a:r>
            <a:r>
              <a:rPr lang="pt-BR" sz="2400" dirty="0" err="1" smtClean="0"/>
              <a:t>orgs</a:t>
            </a:r>
            <a:r>
              <a:rPr lang="pt-BR" sz="2400" dirty="0" smtClean="0"/>
              <a:t>.). </a:t>
            </a:r>
            <a:r>
              <a:rPr lang="pt-BR" sz="2400" i="1" dirty="0" smtClean="0"/>
              <a:t>A dinâmica do </a:t>
            </a:r>
            <a:r>
              <a:rPr lang="pt-BR" sz="2400" i="1" dirty="0" err="1" smtClean="0"/>
              <a:t>historicismo</a:t>
            </a:r>
            <a:r>
              <a:rPr lang="pt-BR" sz="2400" dirty="0" smtClean="0"/>
              <a:t>: revisitando a historiografia moderna. Belo Horizonte, MG: </a:t>
            </a:r>
            <a:r>
              <a:rPr lang="pt-BR" sz="2400" dirty="0" err="1" smtClean="0"/>
              <a:t>Agvmentvm</a:t>
            </a:r>
            <a:r>
              <a:rPr lang="pt-BR" sz="2400" dirty="0" smtClean="0"/>
              <a:t>, 2008, p. 42).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038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História como ciência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Se desenvolve durante o século XIX nos cenários do historicismo, do positivismo e da escola metódica;</a:t>
            </a:r>
          </a:p>
          <a:p>
            <a:pPr algn="just"/>
            <a:r>
              <a:rPr lang="pt-BR" sz="2800" dirty="0" smtClean="0"/>
              <a:t>Ponto comum dessas correntes do século XIX: deixam de considerar a história como uma crônica baseada nos testemunhos legados pelas gerações anteriores e entendem-na como uma investigação – o termo História recupera seu sentido grego;</a:t>
            </a:r>
          </a:p>
          <a:p>
            <a:pPr algn="just"/>
            <a:r>
              <a:rPr lang="pt-BR" sz="2800" dirty="0" smtClean="0"/>
              <a:t>Grande avanço: fundamentação metódico-documental – fundamental para a disciplina “acadêmica contemporânea”.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40891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Mito historiográfico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“</a:t>
            </a:r>
            <a:r>
              <a:rPr lang="pt-BR" sz="2800" dirty="0" smtClean="0"/>
              <a:t>naturalização do dado” – ceder à tradição e ao argumento de autoridade;</a:t>
            </a:r>
          </a:p>
          <a:p>
            <a:pPr algn="just"/>
            <a:r>
              <a:rPr lang="pt-BR" sz="2800" dirty="0" smtClean="0"/>
              <a:t>“historiografia positivista” condição necessária para a “revolução” dos </a:t>
            </a:r>
            <a:r>
              <a:rPr lang="pt-BR" sz="2800" i="1" dirty="0" smtClean="0"/>
              <a:t>Annales</a:t>
            </a:r>
            <a:r>
              <a:rPr lang="pt-BR" sz="2800" dirty="0" smtClean="0"/>
              <a:t>;</a:t>
            </a:r>
          </a:p>
          <a:p>
            <a:pPr algn="just"/>
            <a:r>
              <a:rPr lang="pt-BR" sz="2800" dirty="0" smtClean="0"/>
              <a:t>Positivista seria a historiografia </a:t>
            </a:r>
            <a:r>
              <a:rPr lang="pt-BR" sz="2800" dirty="0" err="1" smtClean="0"/>
              <a:t>empiricista</a:t>
            </a:r>
            <a:r>
              <a:rPr lang="pt-BR" sz="2800" dirty="0" smtClean="0"/>
              <a:t>, política, voltada para a legitimação do Estado nacional, pautada no uso de documentos oficiais, grandes homens, alheia à reflexão teórica;</a:t>
            </a:r>
          </a:p>
        </p:txBody>
      </p:sp>
    </p:spTree>
    <p:extLst>
      <p:ext uri="{BB962C8B-B14F-4D97-AF65-F5344CB8AC3E}">
        <p14:creationId xmlns:p14="http://schemas.microsoft.com/office/powerpoint/2010/main" val="226414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Mito historiográfico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err="1" smtClean="0"/>
              <a:t>Langlois</a:t>
            </a:r>
            <a:r>
              <a:rPr lang="pt-BR" dirty="0" smtClean="0"/>
              <a:t> e </a:t>
            </a:r>
            <a:r>
              <a:rPr lang="pt-BR" dirty="0" err="1" smtClean="0"/>
              <a:t>Seignobos</a:t>
            </a:r>
            <a:r>
              <a:rPr lang="pt-BR" dirty="0"/>
              <a:t> </a:t>
            </a:r>
            <a:r>
              <a:rPr lang="pt-BR" dirty="0" smtClean="0"/>
              <a:t>– ocupam o lugar máximo dessa definição;</a:t>
            </a:r>
          </a:p>
          <a:p>
            <a:pPr algn="just"/>
            <a:r>
              <a:rPr lang="pt-BR" dirty="0" smtClean="0"/>
              <a:t>Consequentemente, os historicistas alemães que os inspiraram também;</a:t>
            </a:r>
          </a:p>
          <a:p>
            <a:pPr algn="just"/>
            <a:r>
              <a:rPr lang="pt-BR" dirty="0" smtClean="0"/>
              <a:t>Para </a:t>
            </a:r>
            <a:r>
              <a:rPr lang="pt-BR" dirty="0" err="1" smtClean="0"/>
              <a:t>Febvre</a:t>
            </a:r>
            <a:r>
              <a:rPr lang="pt-BR" dirty="0" smtClean="0"/>
              <a:t> – os derrotados de 1870 – Guerra Franco-Prussiana; importância da 1ª Guerra Mundial.</a:t>
            </a:r>
          </a:p>
          <a:p>
            <a:pPr algn="just"/>
            <a:r>
              <a:rPr lang="pt-BR" dirty="0" err="1" smtClean="0"/>
              <a:t>Ranke</a:t>
            </a:r>
            <a:r>
              <a:rPr lang="pt-BR" dirty="0" smtClean="0"/>
              <a:t> – lugar de destaque nessa mitologia.</a:t>
            </a:r>
          </a:p>
          <a:p>
            <a:pPr algn="just"/>
            <a:endParaRPr lang="pt-BR" dirty="0" smtClean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561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Leopold</a:t>
            </a:r>
            <a:r>
              <a:rPr lang="pt-BR" dirty="0" smtClean="0"/>
              <a:t> </a:t>
            </a:r>
            <a:r>
              <a:rPr lang="pt-BR" dirty="0" err="1" smtClean="0"/>
              <a:t>von</a:t>
            </a:r>
            <a:r>
              <a:rPr lang="pt-BR" dirty="0" smtClean="0"/>
              <a:t> </a:t>
            </a:r>
            <a:r>
              <a:rPr lang="pt-BR" dirty="0" err="1" smtClean="0"/>
              <a:t>Ranke</a:t>
            </a:r>
            <a:r>
              <a:rPr lang="pt-BR" dirty="0" smtClean="0"/>
              <a:t> (1795-1886)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Família de pastores luteranos;</a:t>
            </a:r>
          </a:p>
          <a:p>
            <a:pPr algn="just"/>
            <a:r>
              <a:rPr lang="pt-BR" dirty="0" smtClean="0"/>
              <a:t>Teologia – maior de todas as ciências;</a:t>
            </a:r>
          </a:p>
          <a:p>
            <a:pPr algn="just"/>
            <a:r>
              <a:rPr lang="pt-BR" dirty="0" err="1" smtClean="0"/>
              <a:t>Barthold</a:t>
            </a:r>
            <a:r>
              <a:rPr lang="pt-BR" dirty="0" smtClean="0"/>
              <a:t> Georg </a:t>
            </a:r>
            <a:r>
              <a:rPr lang="pt-BR" dirty="0" err="1" smtClean="0"/>
              <a:t>Niebuhr</a:t>
            </a:r>
            <a:r>
              <a:rPr lang="pt-BR" dirty="0" smtClean="0"/>
              <a:t> – inspiração e recepção positiva de sua obra;</a:t>
            </a:r>
          </a:p>
          <a:p>
            <a:pPr algn="just"/>
            <a:r>
              <a:rPr lang="pt-BR" dirty="0" smtClean="0"/>
              <a:t>Seduzido pelo idealismo alemão;</a:t>
            </a:r>
          </a:p>
          <a:p>
            <a:pPr algn="just"/>
            <a:r>
              <a:rPr lang="pt-BR" dirty="0" smtClean="0"/>
              <a:t>1817 – produz ensaio sobre Lutero, embrião para </a:t>
            </a:r>
            <a:r>
              <a:rPr lang="pt-BR" i="1" dirty="0" smtClean="0"/>
              <a:t>História da Alemanha na época da Reforma</a:t>
            </a:r>
            <a:r>
              <a:rPr lang="pt-BR" dirty="0" smtClean="0"/>
              <a:t>;</a:t>
            </a:r>
          </a:p>
          <a:p>
            <a:pPr algn="just"/>
            <a:r>
              <a:rPr lang="pt-BR" dirty="0" smtClean="0"/>
              <a:t>Tucídides – </a:t>
            </a:r>
            <a:r>
              <a:rPr lang="pt-BR" dirty="0" smtClean="0"/>
              <a:t>torna-se modelo </a:t>
            </a:r>
            <a:r>
              <a:rPr lang="pt-BR" dirty="0" smtClean="0"/>
              <a:t>insuperável de historiador;</a:t>
            </a:r>
          </a:p>
          <a:p>
            <a:pPr algn="just"/>
            <a:r>
              <a:rPr lang="pt-BR" dirty="0" smtClean="0"/>
              <a:t>Inversão da fórmula de Walter Scott – “a história como poderia ter sido”;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72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284</TotalTime>
  <Words>1970</Words>
  <Application>Microsoft Office PowerPoint</Application>
  <PresentationFormat>Apresentação na tela (4:3)</PresentationFormat>
  <Paragraphs>142</Paragraphs>
  <Slides>26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Balcão Envidraçado</vt:lpstr>
      <vt:lpstr>    Teoria da História I  </vt:lpstr>
      <vt:lpstr>Historicismo (s): a história como disciplina – Ranke e Droysen</vt:lpstr>
      <vt:lpstr>Historicismo (s): a história como disciplina – Ranke e Droysen </vt:lpstr>
      <vt:lpstr>Algumas definições...</vt:lpstr>
      <vt:lpstr>“Em suma:</vt:lpstr>
      <vt:lpstr>História como ciência</vt:lpstr>
      <vt:lpstr>Mito historiográfico</vt:lpstr>
      <vt:lpstr>Mito historiográfico</vt:lpstr>
      <vt:lpstr>Leopold von Ranke (1795-1886)</vt:lpstr>
      <vt:lpstr>Maturidade 1829-1836</vt:lpstr>
      <vt:lpstr>Dificuldades de definir as influências filosóficas</vt:lpstr>
      <vt:lpstr>1831 – O conceito da história universal</vt:lpstr>
      <vt:lpstr>Objetividade em Ranke</vt:lpstr>
      <vt:lpstr>2ª parte: Escola Histórica Alemã</vt:lpstr>
      <vt:lpstr>Inexistência de um pensamento hegemônico Historicista (Realista e Relativista)</vt:lpstr>
      <vt:lpstr>Esquecimento e divulgação de parte de sua proposta</vt:lpstr>
      <vt:lpstr>1858- Manual de Teoria da História (anotações das aulas de Metodologia da História)</vt:lpstr>
      <vt:lpstr>esquecimento de Droysen</vt:lpstr>
      <vt:lpstr>Teoria da História de Droysen</vt:lpstr>
      <vt:lpstr>Conectar as lembranças e a tradição – entendimento da continuidade histórica</vt:lpstr>
      <vt:lpstr>Historicismo em Construção durante o século XIX: entre o realismo e o relativismo</vt:lpstr>
      <vt:lpstr>Contra o Universalismo: os particularismos</vt:lpstr>
      <vt:lpstr>Dois níveis de subjetividade: relatividade do objeto e do sujeito</vt:lpstr>
      <vt:lpstr>Consciência Radical da Historicidade de todas as coisas</vt:lpstr>
      <vt:lpstr>Resumindo o Historicismo em Construção</vt:lpstr>
      <vt:lpstr>Tradição historicista “relativista”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da História I</dc:title>
  <dc:creator>Karina Anhezini</dc:creator>
  <cp:lastModifiedBy>Karina Anhezini</cp:lastModifiedBy>
  <cp:revision>18</cp:revision>
  <dcterms:created xsi:type="dcterms:W3CDTF">2011-04-13T10:52:55Z</dcterms:created>
  <dcterms:modified xsi:type="dcterms:W3CDTF">2012-04-26T02:11:08Z</dcterms:modified>
</cp:coreProperties>
</file>